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autoCompressPictures="0">
  <p:sldMasterIdLst>
    <p:sldMasterId id="2147483662" r:id="rId1"/>
    <p:sldMasterId id="2147483665" r:id="rId2"/>
  </p:sldMasterIdLst>
  <p:notesMasterIdLst>
    <p:notesMasterId r:id="rId4"/>
  </p:notesMasterIdLst>
  <p:sldIdLst>
    <p:sldId id="258" r:id="rId3"/>
  </p:sldIdLst>
  <p:sldSz cx="18288000" cy="10287000"/>
  <p:notesSz cx="6858000" cy="9144000"/>
  <p:embeddedFontLst>
    <p:embeddedFont>
      <p:font typeface="Bitter" panose="02000000000000000000" pitchFamily="2" charset="77"/>
      <p:regular r:id="rId5"/>
      <p:bold r:id="rId6"/>
      <p:italic r:id="rId7"/>
      <p:boldItalic r:id="rId8"/>
    </p:embeddedFont>
    <p:embeddedFont>
      <p:font typeface="Gill Sans Nova" panose="020B0602020104020203" pitchFamily="34" charset="0"/>
      <p:regular r:id="rId9"/>
      <p:bold r:id="rId10"/>
      <p:italic r:id="rId11"/>
      <p:boldItalic r:id="rId12"/>
    </p:embeddedFont>
    <p:embeddedFont>
      <p:font typeface="Montserrat" pitchFamily="2" charset="77"/>
      <p:regular r:id="rId13"/>
      <p:bold r:id="rId14"/>
      <p:italic r:id="rId15"/>
      <p:boldItalic r:id="rId16"/>
    </p:embeddedFont>
    <p:embeddedFont>
      <p:font typeface="Montserrat Light" pitchFamily="2" charset="77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C56B3"/>
    <a:srgbClr val="8A2994"/>
    <a:srgbClr val="4860A8"/>
    <a:srgbClr val="F9CF74"/>
    <a:srgbClr val="114674"/>
    <a:srgbClr val="21698E"/>
    <a:srgbClr val="0033FF"/>
    <a:srgbClr val="C498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299"/>
    <p:restoredTop sz="94731"/>
  </p:normalViewPr>
  <p:slideViewPr>
    <p:cSldViewPr snapToGrid="0">
      <p:cViewPr varScale="1">
        <p:scale>
          <a:sx n="90" d="100"/>
          <a:sy n="90" d="100"/>
        </p:scale>
        <p:origin x="240" y="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font" Target="fonts/font14.fntdata"/><Relationship Id="rId3" Type="http://schemas.openxmlformats.org/officeDocument/2006/relationships/slide" Target="slides/slide1.xml"/><Relationship Id="rId21" Type="http://schemas.openxmlformats.org/officeDocument/2006/relationships/presProps" Target="presProp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12.fntdata"/><Relationship Id="rId20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24" Type="http://schemas.openxmlformats.org/officeDocument/2006/relationships/tableStyles" Target="tableStyles.xml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23" Type="http://schemas.openxmlformats.org/officeDocument/2006/relationships/theme" Target="theme/theme1.xml"/><Relationship Id="rId10" Type="http://schemas.openxmlformats.org/officeDocument/2006/relationships/font" Target="fonts/font6.fntdata"/><Relationship Id="rId19" Type="http://schemas.openxmlformats.org/officeDocument/2006/relationships/font" Target="fonts/font1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Relationship Id="rId22" Type="http://schemas.openxmlformats.org/officeDocument/2006/relationships/viewProps" Target="viewProps.xml"/></Relationships>
</file>

<file path=ppt/media/image1.jpg>
</file>

<file path=ppt/media/image10.tiff>
</file>

<file path=ppt/media/image11.tiff>
</file>

<file path=ppt/media/image3.jpg>
</file>

<file path=ppt/media/image4.png>
</file>

<file path=ppt/media/image6.png>
</file>

<file path=ppt/media/image7.sv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sv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5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preserve="1" userDrawn="1">
  <p:cSld name="Title slid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DD97F85-7B3C-E74E-A316-3DA22393488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14134" b="29615"/>
          <a:stretch/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AEB36CDB-6E22-4B47-986A-922CC7488810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9721" y="1"/>
            <a:ext cx="11068559" cy="2701635"/>
          </a:xfrm>
          <a:prstGeom prst="rect">
            <a:avLst/>
          </a:prstGeom>
        </p:spPr>
        <p:txBody>
          <a:bodyPr lIns="0" tIns="0" rIns="0" bIns="0" anchor="b" anchorCtr="0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 sz="4500" b="1">
                <a:solidFill>
                  <a:schemeClr val="bg1"/>
                </a:solidFill>
                <a:latin typeface="+mj-lt"/>
                <a:ea typeface="Verdana" panose="020B060403050404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dirty="0"/>
              <a:t>Insert title of the presentation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FF9173F2-FB68-46CC-AF1B-EEB5E3F3E9D0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3609721" y="3267703"/>
            <a:ext cx="11068559" cy="442373"/>
          </a:xfrm>
          <a:prstGeom prst="rect">
            <a:avLst/>
          </a:prstGeom>
        </p:spPr>
        <p:txBody>
          <a:bodyPr lIns="0" tIns="0" rIns="0" bIns="0" anchor="t" anchorCtr="0"/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 sz="2800" b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Verdana" panose="020B0604030504040204" pitchFamily="34" charset="0"/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dirty="0"/>
              <a:t>Insert the author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89565BD-9EE4-4213-A1A0-3B7E67291E19}"/>
              </a:ext>
            </a:extLst>
          </p:cNvPr>
          <p:cNvSpPr txBox="1"/>
          <p:nvPr userDrawn="1"/>
        </p:nvSpPr>
        <p:spPr>
          <a:xfrm>
            <a:off x="9035797" y="2837939"/>
            <a:ext cx="216406" cy="246221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r>
              <a:rPr lang="en-US" sz="1600">
                <a:solidFill>
                  <a:schemeClr val="bg1"/>
                </a:solidFill>
              </a:rPr>
              <a:t>by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51C89DB-6DD6-4561-896C-E5CC209CD2C5}"/>
              </a:ext>
            </a:extLst>
          </p:cNvPr>
          <p:cNvSpPr/>
          <p:nvPr userDrawn="1"/>
        </p:nvSpPr>
        <p:spPr>
          <a:xfrm>
            <a:off x="0" y="7608568"/>
            <a:ext cx="18288000" cy="2739325"/>
          </a:xfrm>
          <a:prstGeom prst="rect">
            <a:avLst/>
          </a:prstGeom>
          <a:gradFill>
            <a:gsLst>
              <a:gs pos="0">
                <a:srgbClr val="4860A8">
                  <a:alpha val="0"/>
                  <a:lumMod val="1000"/>
                </a:srgbClr>
              </a:gs>
              <a:gs pos="4000">
                <a:srgbClr val="8A2994">
                  <a:alpha val="44000"/>
                </a:srgbClr>
              </a:gs>
              <a:gs pos="42000">
                <a:srgbClr val="8A2994">
                  <a:alpha val="76000"/>
                </a:srgbClr>
              </a:gs>
              <a:gs pos="89000">
                <a:srgbClr val="7030A0">
                  <a:alpha val="78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l"/>
            <a:endParaRPr lang="en-CH" sz="3200" b="1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CA82E27-6279-8248-8224-31DC02DA80C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4362735" y="7862524"/>
            <a:ext cx="3049985" cy="205502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F0E0C060-6836-460B-B99E-FB3BCD4095CF}"/>
              </a:ext>
            </a:extLst>
          </p:cNvPr>
          <p:cNvSpPr txBox="1"/>
          <p:nvPr userDrawn="1"/>
        </p:nvSpPr>
        <p:spPr>
          <a:xfrm>
            <a:off x="619932" y="8378661"/>
            <a:ext cx="10131300" cy="153888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GB" sz="4000" b="1">
                <a:solidFill>
                  <a:schemeClr val="bg1"/>
                </a:solidFill>
                <a:latin typeface="Gill Sans Nova" panose="020B0602020104020203" pitchFamily="34" charset="0"/>
                <a:cs typeface="Arial" panose="020B0604020202020204" pitchFamily="34" charset="0"/>
              </a:rPr>
              <a:t>EUROPEAN ASTRONOMICAL SOCIETY</a:t>
            </a:r>
          </a:p>
          <a:p>
            <a:pPr algn="l"/>
            <a:r>
              <a:rPr lang="en-GB" sz="4000" b="1">
                <a:solidFill>
                  <a:schemeClr val="bg1"/>
                </a:solidFill>
                <a:latin typeface="Gill Sans Nova" panose="020B0602020104020203" pitchFamily="34" charset="0"/>
                <a:cs typeface="Arial" panose="020B0604020202020204" pitchFamily="34" charset="0"/>
              </a:rPr>
              <a:t>ANNUAL MEETING</a:t>
            </a:r>
            <a:endParaRPr lang="en-CH" sz="4000" b="1">
              <a:solidFill>
                <a:schemeClr val="bg1"/>
              </a:solidFill>
              <a:latin typeface="Gill Sans Nova" panose="020B0602020104020203" pitchFamily="34" charset="0"/>
              <a:cs typeface="Arial" panose="020B0604020202020204" pitchFamily="34" charset="0"/>
            </a:endParaRPr>
          </a:p>
          <a:p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7511126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preserve="1" userDrawn="1">
  <p:cSld name="Section 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7900D760-FD10-4C43-A32C-E26DE9EA765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t="2273" b="41476"/>
          <a:stretch/>
        </p:blipFill>
        <p:spPr>
          <a:xfrm>
            <a:off x="0" y="0"/>
            <a:ext cx="18288000" cy="10286999"/>
          </a:xfrm>
          <a:prstGeom prst="rect">
            <a:avLst/>
          </a:prstGeom>
        </p:spPr>
      </p:pic>
      <p:sp>
        <p:nvSpPr>
          <p:cNvPr id="13" name="Google Shape;13;p3"/>
          <p:cNvSpPr txBox="1">
            <a:spLocks noGrp="1"/>
          </p:cNvSpPr>
          <p:nvPr userDrawn="1">
            <p:ph type="body" idx="2" hasCustomPrompt="1"/>
          </p:nvPr>
        </p:nvSpPr>
        <p:spPr>
          <a:xfrm>
            <a:off x="1" y="3999950"/>
            <a:ext cx="18288001" cy="92333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b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  <a:defRPr sz="6000" b="1" i="0" u="none" strike="noStrike" cap="none">
                <a:solidFill>
                  <a:schemeClr val="bg1"/>
                </a:solidFill>
                <a:latin typeface="+mj-lt"/>
                <a:ea typeface="Bitter"/>
                <a:cs typeface="Bitter"/>
                <a:sym typeface="Bitter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6000" b="0" i="0" u="none" strike="noStrike" cap="none">
                <a:solidFill>
                  <a:srgbClr val="000000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Click to add a topic</a:t>
            </a:r>
          </a:p>
        </p:txBody>
      </p:sp>
      <p:sp>
        <p:nvSpPr>
          <p:cNvPr id="14" name="Google Shape;14;p3"/>
          <p:cNvSpPr txBox="1">
            <a:spLocks noGrp="1"/>
          </p:cNvSpPr>
          <p:nvPr userDrawn="1">
            <p:ph type="body" idx="3" hasCustomPrompt="1"/>
          </p:nvPr>
        </p:nvSpPr>
        <p:spPr>
          <a:xfrm>
            <a:off x="2" y="5078347"/>
            <a:ext cx="18287998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  <a:defRPr sz="3000" b="0" i="0" u="none" strike="noStrike" cap="none">
                <a:solidFill>
                  <a:schemeClr val="bg1"/>
                </a:solidFill>
                <a:latin typeface="+mj-lt"/>
                <a:ea typeface="Montserrat"/>
                <a:cs typeface="Montserrat"/>
                <a:sym typeface="Montserra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600" b="0" i="0" u="none" strike="noStrike" cap="non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CLICK TO ADD A SUB-TOPIC (USE CAPS)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B3A681-0A79-544A-A222-5E2B35A97CD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138348" y="607041"/>
            <a:ext cx="4011304" cy="27027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607266"/>
      </p:ext>
    </p:extLst>
  </p:cSld>
  <p:clrMapOvr>
    <a:masterClrMapping/>
  </p:clrMapOvr>
  <p:transition spd="slow">
    <p:push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8917884E-3F32-D642-A1F4-4070B89E74C8}"/>
              </a:ext>
            </a:extLst>
          </p:cNvPr>
          <p:cNvSpPr/>
          <p:nvPr userDrawn="1"/>
        </p:nvSpPr>
        <p:spPr>
          <a:xfrm>
            <a:off x="0" y="9623229"/>
            <a:ext cx="18288000" cy="694943"/>
          </a:xfrm>
          <a:prstGeom prst="rect">
            <a:avLst/>
          </a:prstGeom>
          <a:gradFill>
            <a:gsLst>
              <a:gs pos="0">
                <a:srgbClr val="8A2994"/>
              </a:gs>
              <a:gs pos="100000">
                <a:srgbClr val="4860A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FC62D12-198B-8D43-92A9-0C67BC3C75A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0279"/>
          <a:stretch/>
        </p:blipFill>
        <p:spPr>
          <a:xfrm>
            <a:off x="0" y="0"/>
            <a:ext cx="18288000" cy="1890522"/>
          </a:xfrm>
          <a:prstGeom prst="rect">
            <a:avLst/>
          </a:prstGeom>
        </p:spPr>
      </p:pic>
      <p:sp>
        <p:nvSpPr>
          <p:cNvPr id="23" name="Google Shape;23;p5"/>
          <p:cNvSpPr>
            <a:spLocks noGrp="1"/>
          </p:cNvSpPr>
          <p:nvPr>
            <p:ph type="pic" idx="2" hasCustomPrompt="1"/>
          </p:nvPr>
        </p:nvSpPr>
        <p:spPr>
          <a:xfrm>
            <a:off x="969001" y="2410691"/>
            <a:ext cx="7967100" cy="6650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33FF"/>
                </a:solidFill>
                <a:latin typeface="+mj-lt"/>
                <a:ea typeface="Bitter"/>
                <a:cs typeface="Bitter"/>
                <a:sym typeface="Bit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Picture</a:t>
            </a:r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body" idx="3"/>
          </p:nvPr>
        </p:nvSpPr>
        <p:spPr>
          <a:xfrm>
            <a:off x="9380850" y="2410691"/>
            <a:ext cx="7967100" cy="6650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114674"/>
                </a:solidFill>
                <a:latin typeface="+mj-lt"/>
                <a:ea typeface="Montserrat Light"/>
                <a:cs typeface="Montserrat Light"/>
                <a:sym typeface="Montserrat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59595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59595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59595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59595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sp>
        <p:nvSpPr>
          <p:cNvPr id="26" name="Google Shape;26;p5"/>
          <p:cNvSpPr txBox="1">
            <a:spLocks noGrp="1"/>
          </p:cNvSpPr>
          <p:nvPr>
            <p:ph type="body" idx="4" hasCustomPrompt="1"/>
          </p:nvPr>
        </p:nvSpPr>
        <p:spPr>
          <a:xfrm>
            <a:off x="3990534" y="0"/>
            <a:ext cx="13357416" cy="1890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500" b="1" i="0" u="none" strike="noStrike" cap="none">
                <a:solidFill>
                  <a:srgbClr val="4860A8"/>
                </a:solidFill>
                <a:latin typeface="+mj-lt"/>
                <a:ea typeface="Bitter"/>
                <a:cs typeface="Bitter"/>
                <a:sym typeface="Bitter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Click to add the slide title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3E09BC52-4C8B-5E4E-B54F-041A980907BF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9002" y="318915"/>
            <a:ext cx="1859200" cy="1252693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87A47E7C-1CD2-4DE9-9356-3529166EAEAA}"/>
              </a:ext>
            </a:extLst>
          </p:cNvPr>
          <p:cNvSpPr txBox="1"/>
          <p:nvPr userDrawn="1"/>
        </p:nvSpPr>
        <p:spPr>
          <a:xfrm>
            <a:off x="5710762" y="9727273"/>
            <a:ext cx="1183331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800" b="1">
                <a:solidFill>
                  <a:schemeClr val="bg1"/>
                </a:solidFill>
                <a:latin typeface="Gill Sans Nova" panose="020B0602020104020203" pitchFamily="34" charset="0"/>
                <a:cs typeface="Arial" panose="020B0604020202020204" pitchFamily="34" charset="0"/>
              </a:rPr>
              <a:t>EUROPEAN ASTRONOMICAL SOCIETY ANNUAL MEETING</a:t>
            </a:r>
            <a:endParaRPr lang="en-CH" sz="2800" b="1">
              <a:solidFill>
                <a:schemeClr val="bg1"/>
              </a:solidFill>
              <a:latin typeface="Gill Sans Nova" panose="020B0602020104020203" pitchFamily="34" charset="0"/>
              <a:cs typeface="Arial" panose="020B0604020202020204" pitchFamily="34" charset="0"/>
            </a:endParaRPr>
          </a:p>
          <a:p>
            <a:pPr algn="r"/>
            <a:endParaRPr lang="en-CH" sz="1050"/>
          </a:p>
        </p:txBody>
      </p:sp>
    </p:spTree>
    <p:extLst>
      <p:ext uri="{BB962C8B-B14F-4D97-AF65-F5344CB8AC3E}">
        <p14:creationId xmlns:p14="http://schemas.microsoft.com/office/powerpoint/2010/main" val="1036218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1_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23;p5">
            <a:extLst>
              <a:ext uri="{FF2B5EF4-FFF2-40B4-BE49-F238E27FC236}">
                <a16:creationId xmlns:a16="http://schemas.microsoft.com/office/drawing/2014/main" id="{6C1F3540-C5F0-4A17-B579-BCFAD5DE7544}"/>
              </a:ext>
            </a:extLst>
          </p:cNvPr>
          <p:cNvSpPr>
            <a:spLocks noGrp="1"/>
          </p:cNvSpPr>
          <p:nvPr>
            <p:ph type="pic" idx="10" hasCustomPrompt="1"/>
          </p:nvPr>
        </p:nvSpPr>
        <p:spPr>
          <a:xfrm>
            <a:off x="9380850" y="2410691"/>
            <a:ext cx="7967100" cy="6650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3000" b="0" i="0" u="none" strike="noStrike" cap="none">
                <a:solidFill>
                  <a:srgbClr val="0033FF"/>
                </a:solidFill>
                <a:latin typeface="+mj-lt"/>
                <a:ea typeface="Bitter"/>
                <a:cs typeface="Bitter"/>
                <a:sym typeface="Bitter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/>
              <a:t>Picture</a:t>
            </a:r>
            <a:endParaRPr/>
          </a:p>
        </p:txBody>
      </p:sp>
      <p:sp>
        <p:nvSpPr>
          <p:cNvPr id="10" name="Google Shape;25;p5">
            <a:extLst>
              <a:ext uri="{FF2B5EF4-FFF2-40B4-BE49-F238E27FC236}">
                <a16:creationId xmlns:a16="http://schemas.microsoft.com/office/drawing/2014/main" id="{A368D08E-3C1C-4080-9180-1AC2B9A53193}"/>
              </a:ext>
            </a:extLst>
          </p:cNvPr>
          <p:cNvSpPr txBox="1">
            <a:spLocks noGrp="1"/>
          </p:cNvSpPr>
          <p:nvPr>
            <p:ph type="body" idx="3"/>
          </p:nvPr>
        </p:nvSpPr>
        <p:spPr>
          <a:xfrm>
            <a:off x="940050" y="2410691"/>
            <a:ext cx="7967100" cy="665018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000" b="0" i="0" u="none" strike="noStrike" cap="none">
                <a:solidFill>
                  <a:srgbClr val="114674"/>
                </a:solidFill>
                <a:latin typeface="+mj-lt"/>
                <a:ea typeface="Montserrat Light"/>
                <a:cs typeface="Montserrat Light"/>
                <a:sym typeface="Montserrat Light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59595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59595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59595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200" b="0" i="0" u="none" strike="noStrike" cap="none">
                <a:solidFill>
                  <a:srgbClr val="595959"/>
                </a:solidFill>
                <a:latin typeface="Montserrat Light"/>
                <a:ea typeface="Montserrat Light"/>
                <a:cs typeface="Montserrat Light"/>
                <a:sym typeface="Montserrat Light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dirty="0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1B73ED8B-18EF-304D-A2D0-B370C87CCF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/>
          <a:srcRect b="30279"/>
          <a:stretch/>
        </p:blipFill>
        <p:spPr>
          <a:xfrm>
            <a:off x="0" y="0"/>
            <a:ext cx="18288000" cy="1890522"/>
          </a:xfrm>
          <a:prstGeom prst="rect">
            <a:avLst/>
          </a:prstGeom>
        </p:spPr>
      </p:pic>
      <p:sp>
        <p:nvSpPr>
          <p:cNvPr id="14" name="Google Shape;26;p5">
            <a:extLst>
              <a:ext uri="{FF2B5EF4-FFF2-40B4-BE49-F238E27FC236}">
                <a16:creationId xmlns:a16="http://schemas.microsoft.com/office/drawing/2014/main" id="{9270FA13-7D47-8743-BD2B-B26473F78722}"/>
              </a:ext>
            </a:extLst>
          </p:cNvPr>
          <p:cNvSpPr txBox="1">
            <a:spLocks noGrp="1"/>
          </p:cNvSpPr>
          <p:nvPr>
            <p:ph type="body" idx="4" hasCustomPrompt="1"/>
          </p:nvPr>
        </p:nvSpPr>
        <p:spPr>
          <a:xfrm>
            <a:off x="3990534" y="0"/>
            <a:ext cx="13357416" cy="189052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4500" b="1" i="0" u="none" strike="noStrike" cap="none">
                <a:solidFill>
                  <a:srgbClr val="4860A8"/>
                </a:solidFill>
                <a:latin typeface="+mj-lt"/>
                <a:ea typeface="Bitter"/>
                <a:cs typeface="Bitter"/>
                <a:sym typeface="Bitter"/>
              </a:defRPr>
            </a:lvl1pPr>
            <a:lvl2pPr marL="914400" marR="0" lvl="1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1371600" marR="0" lvl="2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1828800" marR="0" lvl="3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2286000" marR="0" lvl="4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Click to add the slide title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43EF368A-030B-ED45-A098-900431A1E5A8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969002" y="318915"/>
            <a:ext cx="1859200" cy="1252693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8AA11D4-FBC2-7343-8C2C-ED14BE044E72}"/>
              </a:ext>
            </a:extLst>
          </p:cNvPr>
          <p:cNvSpPr/>
          <p:nvPr userDrawn="1"/>
        </p:nvSpPr>
        <p:spPr>
          <a:xfrm>
            <a:off x="0" y="9623229"/>
            <a:ext cx="18288000" cy="694943"/>
          </a:xfrm>
          <a:prstGeom prst="rect">
            <a:avLst/>
          </a:prstGeom>
          <a:gradFill>
            <a:gsLst>
              <a:gs pos="0">
                <a:srgbClr val="8A2994"/>
              </a:gs>
              <a:gs pos="100000">
                <a:srgbClr val="4860A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EB57CDC-C59C-4FF3-BB27-75A0A3F0EF0A}"/>
              </a:ext>
            </a:extLst>
          </p:cNvPr>
          <p:cNvSpPr txBox="1"/>
          <p:nvPr userDrawn="1"/>
        </p:nvSpPr>
        <p:spPr>
          <a:xfrm>
            <a:off x="5710762" y="9727273"/>
            <a:ext cx="1183331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800" b="1">
                <a:solidFill>
                  <a:schemeClr val="bg1"/>
                </a:solidFill>
                <a:latin typeface="Gill Sans Nova" panose="020B0602020104020203" pitchFamily="34" charset="0"/>
                <a:cs typeface="Arial" panose="020B0604020202020204" pitchFamily="34" charset="0"/>
              </a:rPr>
              <a:t>EUROPEAN ASTRONOMICAL SOCIETY ANNUAL MEETING</a:t>
            </a:r>
            <a:endParaRPr lang="en-CH" sz="2800" b="1">
              <a:solidFill>
                <a:schemeClr val="bg1"/>
              </a:solidFill>
              <a:latin typeface="Gill Sans Nova" panose="020B0602020104020203" pitchFamily="34" charset="0"/>
              <a:cs typeface="Arial" panose="020B0604020202020204" pitchFamily="34" charset="0"/>
            </a:endParaRPr>
          </a:p>
          <a:p>
            <a:pPr algn="r"/>
            <a:endParaRPr lang="en-CH" sz="1050"/>
          </a:p>
        </p:txBody>
      </p:sp>
    </p:spTree>
    <p:extLst>
      <p:ext uri="{BB962C8B-B14F-4D97-AF65-F5344CB8AC3E}">
        <p14:creationId xmlns:p14="http://schemas.microsoft.com/office/powerpoint/2010/main" val="16094040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preserve="1" userDrawn="1">
  <p:cSld name="1_Title and two columns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E149941B-BDDA-B646-88D3-81DFB7583476}"/>
              </a:ext>
            </a:extLst>
          </p:cNvPr>
          <p:cNvSpPr/>
          <p:nvPr userDrawn="1"/>
        </p:nvSpPr>
        <p:spPr>
          <a:xfrm>
            <a:off x="0" y="9623229"/>
            <a:ext cx="18288000" cy="694943"/>
          </a:xfrm>
          <a:prstGeom prst="rect">
            <a:avLst/>
          </a:prstGeom>
          <a:gradFill>
            <a:gsLst>
              <a:gs pos="0">
                <a:srgbClr val="8A2994"/>
              </a:gs>
              <a:gs pos="100000">
                <a:srgbClr val="4860A8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AE5535E-389C-44CE-9C20-66E53A853844}"/>
              </a:ext>
            </a:extLst>
          </p:cNvPr>
          <p:cNvSpPr txBox="1"/>
          <p:nvPr userDrawn="1"/>
        </p:nvSpPr>
        <p:spPr>
          <a:xfrm>
            <a:off x="5710762" y="9727273"/>
            <a:ext cx="11833313" cy="6924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GB" sz="2800" b="1">
                <a:solidFill>
                  <a:schemeClr val="bg1"/>
                </a:solidFill>
                <a:latin typeface="Gill Sans Nova" panose="020B0602020104020203" pitchFamily="34" charset="0"/>
                <a:cs typeface="Arial" panose="020B0604020202020204" pitchFamily="34" charset="0"/>
              </a:rPr>
              <a:t>EUROPEAN ASTRONOMICAL SOCIETY ANNUAL MEETING</a:t>
            </a:r>
            <a:endParaRPr lang="en-CH" sz="2800" b="1">
              <a:solidFill>
                <a:schemeClr val="bg1"/>
              </a:solidFill>
              <a:latin typeface="Gill Sans Nova" panose="020B0602020104020203" pitchFamily="34" charset="0"/>
              <a:cs typeface="Arial" panose="020B0604020202020204" pitchFamily="34" charset="0"/>
            </a:endParaRPr>
          </a:p>
          <a:p>
            <a:pPr algn="r"/>
            <a:endParaRPr lang="en-CH" sz="1050"/>
          </a:p>
        </p:txBody>
      </p:sp>
    </p:spTree>
    <p:extLst>
      <p:ext uri="{BB962C8B-B14F-4D97-AF65-F5344CB8AC3E}">
        <p14:creationId xmlns:p14="http://schemas.microsoft.com/office/powerpoint/2010/main" val="15276053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 preserve="1" userDrawn="1">
  <p:cSld name="Custom Layout"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52AADAF9-81E2-4DA4-8D5E-989C8293B68F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98511" y="0"/>
            <a:ext cx="9690979" cy="8146621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15348597-E5CC-42AB-8FCA-21BE1D88C083}"/>
              </a:ext>
            </a:extLst>
          </p:cNvPr>
          <p:cNvGrpSpPr/>
          <p:nvPr userDrawn="1"/>
        </p:nvGrpSpPr>
        <p:grpSpPr>
          <a:xfrm>
            <a:off x="4572545" y="-184157"/>
            <a:ext cx="9142911" cy="5338121"/>
            <a:chOff x="1051689" y="-184157"/>
            <a:chExt cx="9142911" cy="5338121"/>
          </a:xfrm>
        </p:grpSpPr>
        <p:sp>
          <p:nvSpPr>
            <p:cNvPr id="84" name="Google Shape;84;p14"/>
            <p:cNvSpPr txBox="1"/>
            <p:nvPr/>
          </p:nvSpPr>
          <p:spPr>
            <a:xfrm rot="10800000" flipH="1">
              <a:off x="9144000" y="4073310"/>
              <a:ext cx="1050600" cy="1080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0"/>
                <a:buFont typeface="Arial"/>
                <a:buNone/>
              </a:pPr>
              <a:r>
                <a:rPr lang="it" sz="21600" b="0" i="0" u="none" strike="noStrike" cap="none">
                  <a:solidFill>
                    <a:schemeClr val="bg1"/>
                  </a:solidFill>
                  <a:latin typeface="Arial"/>
                  <a:ea typeface="Arial"/>
                  <a:cs typeface="Arial"/>
                  <a:sym typeface="Arial"/>
                </a:rPr>
                <a:t>“</a:t>
              </a:r>
              <a:endParaRPr sz="216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" name="Google Shape;84;p14">
              <a:extLst>
                <a:ext uri="{FF2B5EF4-FFF2-40B4-BE49-F238E27FC236}">
                  <a16:creationId xmlns:a16="http://schemas.microsoft.com/office/drawing/2014/main" id="{2C52A8F9-4913-4C88-BEA9-7E69EDE2272F}"/>
                </a:ext>
              </a:extLst>
            </p:cNvPr>
            <p:cNvSpPr txBox="1"/>
            <p:nvPr userDrawn="1"/>
          </p:nvSpPr>
          <p:spPr>
            <a:xfrm flipH="1">
              <a:off x="1051689" y="-184157"/>
              <a:ext cx="1050600" cy="10806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5000"/>
                <a:buFont typeface="Arial"/>
                <a:buNone/>
              </a:pPr>
              <a:r>
                <a:rPr lang="it" sz="21600" b="0" i="0" u="none" strike="noStrike" cap="none">
                  <a:solidFill>
                    <a:schemeClr val="bg1"/>
                  </a:solidFill>
                  <a:latin typeface="Arial"/>
                  <a:ea typeface="Arial"/>
                  <a:cs typeface="Arial"/>
                  <a:sym typeface="Arial"/>
                </a:rPr>
                <a:t>“</a:t>
              </a:r>
              <a:endParaRPr sz="21600" b="0" i="0" u="none" strike="noStrike" cap="none">
                <a:solidFill>
                  <a:schemeClr val="bg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86" name="Google Shape;86;p14"/>
          <p:cNvSpPr txBox="1">
            <a:spLocks noGrp="1"/>
          </p:cNvSpPr>
          <p:nvPr>
            <p:ph type="body" idx="2" hasCustomPrompt="1"/>
          </p:nvPr>
        </p:nvSpPr>
        <p:spPr>
          <a:xfrm>
            <a:off x="4298511" y="0"/>
            <a:ext cx="9690979" cy="48502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chemeClr val="bg1"/>
                </a:solidFill>
                <a:latin typeface="+mj-lt"/>
                <a:ea typeface="Bitter"/>
                <a:cs typeface="Bitter"/>
                <a:sym typeface="Bitter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Add a quote or phrase</a:t>
            </a:r>
            <a:endParaRPr dirty="0"/>
          </a:p>
        </p:txBody>
      </p:sp>
      <p:sp>
        <p:nvSpPr>
          <p:cNvPr id="10" name="Google Shape;86;p14">
            <a:extLst>
              <a:ext uri="{FF2B5EF4-FFF2-40B4-BE49-F238E27FC236}">
                <a16:creationId xmlns:a16="http://schemas.microsoft.com/office/drawing/2014/main" id="{A2523BFE-131E-43D6-840C-66293C9E0D17}"/>
              </a:ext>
            </a:extLst>
          </p:cNvPr>
          <p:cNvSpPr txBox="1">
            <a:spLocks noGrp="1"/>
          </p:cNvSpPr>
          <p:nvPr>
            <p:ph type="body" idx="10" hasCustomPrompt="1"/>
          </p:nvPr>
        </p:nvSpPr>
        <p:spPr>
          <a:xfrm>
            <a:off x="6908153" y="6858000"/>
            <a:ext cx="4471694" cy="728697"/>
          </a:xfrm>
          <a:prstGeom prst="rect">
            <a:avLst/>
          </a:prstGeom>
          <a:solidFill>
            <a:srgbClr val="4860A8"/>
          </a:solidFill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L="457200" marR="0" lvl="0" indent="-228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+mj-lt"/>
                <a:ea typeface="Bitter"/>
                <a:cs typeface="Bitter"/>
                <a:sym typeface="Bitter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5000" b="0" i="0" u="none" strike="noStrike" cap="none">
                <a:solidFill>
                  <a:srgbClr val="08547A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dirty="0"/>
              <a:t>Add author</a:t>
            </a:r>
            <a:endParaRPr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979E8907-1FB3-0348-BF43-669E573DCE89}"/>
              </a:ext>
            </a:extLst>
          </p:cNvPr>
          <p:cNvPicPr>
            <a:picLocks noChangeAspect="1"/>
          </p:cNvPicPr>
          <p:nvPr userDrawn="1"/>
        </p:nvPicPr>
        <p:blipFill>
          <a:blip r:embed="rId4"/>
          <a:stretch>
            <a:fillRect/>
          </a:stretch>
        </p:blipFill>
        <p:spPr>
          <a:xfrm>
            <a:off x="14362734" y="7862523"/>
            <a:ext cx="3056400" cy="2059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645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jpg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66" r:id="rId1"/>
    <p:sldLayoutId id="2147483667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F4F33A7F-40E8-3145-AAB5-15C1D4B13CF3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alphaModFix amt="60000"/>
          </a:blip>
          <a:stretch>
            <a:fillRect/>
          </a:stretch>
        </p:blipFill>
        <p:spPr>
          <a:xfrm>
            <a:off x="0" y="0"/>
            <a:ext cx="182880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283695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68" r:id="rId1"/>
    <p:sldLayoutId id="2147483669" r:id="rId2"/>
    <p:sldLayoutId id="2147483672" r:id="rId3"/>
    <p:sldLayoutId id="2147483671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1.tiff"/><Relationship Id="rId4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719AE81-0DFD-0B43-BBDF-CB62655F429F}"/>
              </a:ext>
            </a:extLst>
          </p:cNvPr>
          <p:cNvSpPr>
            <a:spLocks noGrp="1"/>
          </p:cNvSpPr>
          <p:nvPr>
            <p:ph type="body" idx="4"/>
          </p:nvPr>
        </p:nvSpPr>
        <p:spPr/>
        <p:txBody>
          <a:bodyPr/>
          <a:lstStyle/>
          <a:p>
            <a:r>
              <a:rPr lang="en-GB" sz="3600" dirty="0"/>
              <a:t>Revisiting</a:t>
            </a:r>
            <a:r>
              <a:rPr lang="es-ES" sz="3600" dirty="0"/>
              <a:t> </a:t>
            </a:r>
            <a:r>
              <a:rPr lang="en-GB" sz="3600" dirty="0"/>
              <a:t>the star-forming main sequence in the Hubble Frontier Fields with a Bayesian hierarchical model</a:t>
            </a:r>
            <a:endParaRPr lang="es-ES" sz="36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B4FEED5-F7EC-D94E-A7C6-36BB0568C6E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350" y="9700117"/>
            <a:ext cx="18021300" cy="58688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4D7130-612A-E247-BDA0-623ACFFE9103}"/>
              </a:ext>
            </a:extLst>
          </p:cNvPr>
          <p:cNvSpPr txBox="1"/>
          <p:nvPr/>
        </p:nvSpPr>
        <p:spPr>
          <a:xfrm>
            <a:off x="5631281" y="9727596"/>
            <a:ext cx="117166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bg1"/>
                </a:solidFill>
              </a:rPr>
              <a:t>Lester Sandles - </a:t>
            </a:r>
            <a:r>
              <a:rPr lang="en-GB" sz="2800" dirty="0">
                <a:solidFill>
                  <a:schemeClr val="bg1"/>
                </a:solidFill>
              </a:rPr>
              <a:t>Kavli Institute for Cosmology - University of Cambridge</a:t>
            </a:r>
            <a:r>
              <a:rPr lang="en-US" sz="2800" dirty="0">
                <a:solidFill>
                  <a:schemeClr val="bg1"/>
                </a:solidFill>
              </a:rPr>
              <a:t> 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1CD54F34-DACC-6D43-9F1E-68BC851F33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51873" y="1890522"/>
            <a:ext cx="6823585" cy="592408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6CF4DF00-73CA-9047-97A8-0DD9D603AD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90710" y="1890522"/>
            <a:ext cx="7853290" cy="592408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C56023E0-3BC9-6E4A-AE99-97EEA5CDF158}"/>
              </a:ext>
            </a:extLst>
          </p:cNvPr>
          <p:cNvSpPr txBox="1"/>
          <p:nvPr/>
        </p:nvSpPr>
        <p:spPr>
          <a:xfrm>
            <a:off x="1290710" y="8190362"/>
            <a:ext cx="785329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Redshift evolution of the MS for 1.25 &lt; z &lt; 6.0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Results sensitive to underlying assumptions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No strong evidence for evolution of intrinsic scatter with redshift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F110B57-14CA-9944-98E3-572BECB13152}"/>
              </a:ext>
            </a:extLst>
          </p:cNvPr>
          <p:cNvSpPr txBox="1"/>
          <p:nvPr/>
        </p:nvSpPr>
        <p:spPr>
          <a:xfrm>
            <a:off x="10051873" y="8162883"/>
            <a:ext cx="756461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Redshift bin 1.25 &lt; z &lt; 2.0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Mass, SFR and z often poorly constrained at low stellar mass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GB" sz="2000" dirty="0"/>
              <a:t>No strong evidence for mass dependence of intrinsic scatter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AD901DF-6A43-BC43-B1A6-DF548FA3222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0711" y="1890522"/>
            <a:ext cx="7853290" cy="592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14008"/>
      </p:ext>
    </p:extLst>
  </p:cSld>
  <p:clrMapOvr>
    <a:masterClrMapping/>
  </p:clrMapOvr>
</p:sld>
</file>

<file path=ppt/theme/theme1.xml><?xml version="1.0" encoding="utf-8"?>
<a:theme xmlns:a="http://schemas.openxmlformats.org/drawingml/2006/main" name="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1_Master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80</Words>
  <Application>Microsoft Macintosh PowerPoint</Application>
  <PresentationFormat>Custom</PresentationFormat>
  <Paragraphs>8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Gill Sans Nova</vt:lpstr>
      <vt:lpstr>Bitter</vt:lpstr>
      <vt:lpstr>Montserrat</vt:lpstr>
      <vt:lpstr>Arial</vt:lpstr>
      <vt:lpstr>Montserrat Light</vt:lpstr>
      <vt:lpstr>Master</vt:lpstr>
      <vt:lpstr>1_Master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Montet, Nicolas</dc:creator>
  <cp:lastModifiedBy>Lester Sandles</cp:lastModifiedBy>
  <cp:revision>55</cp:revision>
  <dcterms:modified xsi:type="dcterms:W3CDTF">2021-06-29T14:41:25Z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NXPowerLiteLastOptimized">
    <vt:lpwstr>3272638</vt:lpwstr>
  </property>
  <property fmtid="{D5CDD505-2E9C-101B-9397-08002B2CF9AE}" pid="3" name="NXPowerLiteSettings">
    <vt:lpwstr>C7000400038000</vt:lpwstr>
  </property>
  <property fmtid="{D5CDD505-2E9C-101B-9397-08002B2CF9AE}" pid="4" name="NXPowerLiteVersion">
    <vt:lpwstr>S9.0.3</vt:lpwstr>
  </property>
</Properties>
</file>